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3" r:id="rId4"/>
    <p:sldId id="274" r:id="rId5"/>
    <p:sldId id="275" r:id="rId6"/>
    <p:sldId id="277" r:id="rId7"/>
    <p:sldId id="278" r:id="rId8"/>
    <p:sldId id="279" r:id="rId9"/>
    <p:sldId id="283" r:id="rId10"/>
    <p:sldId id="284" r:id="rId11"/>
    <p:sldId id="257" r:id="rId12"/>
    <p:sldId id="259" r:id="rId13"/>
    <p:sldId id="258" r:id="rId14"/>
    <p:sldId id="260" r:id="rId15"/>
    <p:sldId id="261" r:id="rId16"/>
    <p:sldId id="262" r:id="rId17"/>
    <p:sldId id="264" r:id="rId18"/>
    <p:sldId id="265" r:id="rId19"/>
    <p:sldId id="266" r:id="rId20"/>
    <p:sldId id="267" r:id="rId21"/>
    <p:sldId id="268" r:id="rId22"/>
    <p:sldId id="269"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94249" autoAdjust="0"/>
  </p:normalViewPr>
  <p:slideViewPr>
    <p:cSldViewPr snapToGrid="0">
      <p:cViewPr varScale="1">
        <p:scale>
          <a:sx n="68" d="100"/>
          <a:sy n="68" d="100"/>
        </p:scale>
        <p:origin x="804" y="72"/>
      </p:cViewPr>
      <p:guideLst/>
    </p:cSldViewPr>
  </p:slideViewPr>
  <p:outlineViewPr>
    <p:cViewPr>
      <p:scale>
        <a:sx n="33" d="100"/>
        <a:sy n="33" d="100"/>
      </p:scale>
      <p:origin x="0" y="-846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D329-374F-060A-0055-5DAEB95C7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08A2C1-CC2D-67A2-1375-E6CC67645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32EB65-A381-02ED-D13E-87E1A663A12B}"/>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5" name="Footer Placeholder 4">
            <a:extLst>
              <a:ext uri="{FF2B5EF4-FFF2-40B4-BE49-F238E27FC236}">
                <a16:creationId xmlns:a16="http://schemas.microsoft.com/office/drawing/2014/main" id="{A4422766-39A0-FFE6-CD6A-A676425D1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FE920-C345-15EA-3428-78D2FEE1E43F}"/>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195333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7891-D713-6FCB-E5E1-53E3116866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914252-C0B8-ED34-F802-CBC67D132E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2FC50-0F0F-BAEE-F28B-BFE310863292}"/>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5" name="Footer Placeholder 4">
            <a:extLst>
              <a:ext uri="{FF2B5EF4-FFF2-40B4-BE49-F238E27FC236}">
                <a16:creationId xmlns:a16="http://schemas.microsoft.com/office/drawing/2014/main" id="{6DA75F37-0A0E-9ED1-A493-6E596AFB6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5A97F-E92C-75F8-289E-EBB70D098620}"/>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344967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8D1939-11BF-48FF-B5EA-0E7FBB33DA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0C7338-5CFB-0C0C-BF24-9070170BC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70649-68AD-FE85-946C-9FB583FE1D21}"/>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5" name="Footer Placeholder 4">
            <a:extLst>
              <a:ext uri="{FF2B5EF4-FFF2-40B4-BE49-F238E27FC236}">
                <a16:creationId xmlns:a16="http://schemas.microsoft.com/office/drawing/2014/main" id="{327AC5B3-2545-6958-410A-1175FEBB0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E2CBE-0C51-E646-C644-C234132D9C17}"/>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398784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749F-9DE2-44BC-EA3F-47D12CF8F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424B11-84E4-A4A2-51FF-6222CB17A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15F77-7B6D-9B69-39E3-4128CDCFAE15}"/>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5" name="Footer Placeholder 4">
            <a:extLst>
              <a:ext uri="{FF2B5EF4-FFF2-40B4-BE49-F238E27FC236}">
                <a16:creationId xmlns:a16="http://schemas.microsoft.com/office/drawing/2014/main" id="{538ECAFA-4C57-82A7-1FC5-CE44E443F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8A9B7-1096-4292-CDFC-65C1D21B9B4E}"/>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294504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2511-A564-B324-76C5-DD8147520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58BB3F-CC8E-5761-C22A-E026D4EF78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90A40-E8E4-A30F-758A-C95992255013}"/>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5" name="Footer Placeholder 4">
            <a:extLst>
              <a:ext uri="{FF2B5EF4-FFF2-40B4-BE49-F238E27FC236}">
                <a16:creationId xmlns:a16="http://schemas.microsoft.com/office/drawing/2014/main" id="{F89FCBA4-9C38-8F38-27B6-122F5C03C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8D865-042B-81AD-5510-E22609CE4999}"/>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356284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9F9C-ADE8-EF0E-964B-88999B2460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806BE-A08E-DD6D-E89D-CC42145FB2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B4EC66-4AD0-C99C-078C-6373F97E55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80A3A1-4D86-1708-7D8F-B637E7A7C928}"/>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6" name="Footer Placeholder 5">
            <a:extLst>
              <a:ext uri="{FF2B5EF4-FFF2-40B4-BE49-F238E27FC236}">
                <a16:creationId xmlns:a16="http://schemas.microsoft.com/office/drawing/2014/main" id="{07D35ECF-B4EA-351F-9F1F-0F6E384BF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295F1-1956-37CA-FDE2-B1CB9FE27329}"/>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405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5CCB-3DEA-64AE-EC92-5E6D84246F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548CF-E8E5-FC9D-BDBD-23D882573E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84BBA-19BA-B449-EEBA-7AA9549CBA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9C4AF5-7B12-9F5A-0470-8489CA491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DC4327-30A3-BC1D-0D55-80A62DE287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E5A97-23FD-537D-E7BD-FAA018C1784B}"/>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8" name="Footer Placeholder 7">
            <a:extLst>
              <a:ext uri="{FF2B5EF4-FFF2-40B4-BE49-F238E27FC236}">
                <a16:creationId xmlns:a16="http://schemas.microsoft.com/office/drawing/2014/main" id="{212EF242-404F-56AE-52D3-F10666EA7E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997E81-1EFC-78A9-AC79-0187CA0C2A07}"/>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227074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1ED2-28DA-1A34-DB79-D78DA46216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35A2FC-11FA-BE0A-FDD6-B6F55FD8C905}"/>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4" name="Footer Placeholder 3">
            <a:extLst>
              <a:ext uri="{FF2B5EF4-FFF2-40B4-BE49-F238E27FC236}">
                <a16:creationId xmlns:a16="http://schemas.microsoft.com/office/drawing/2014/main" id="{3EEC0FD6-440D-904C-7857-EC3943607F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887A59-B15C-46B2-40BE-B33B1BC76017}"/>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176962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BA5E8-16EE-71BF-E3A4-DF493C206EA7}"/>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3" name="Footer Placeholder 2">
            <a:extLst>
              <a:ext uri="{FF2B5EF4-FFF2-40B4-BE49-F238E27FC236}">
                <a16:creationId xmlns:a16="http://schemas.microsoft.com/office/drawing/2014/main" id="{08E3E63A-AD35-E50C-1719-BA76A550CE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CB3B54-2D85-9BFF-BA28-EFF1FB4ED64A}"/>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215921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09D1-5A61-1896-1E01-1FBF5D23C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380414-0F9A-060B-DB74-E36F3571F0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89FBF3-A081-7A01-9556-69DE5F626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8A9F4-CC96-4982-F57D-7C4AA3A4E45D}"/>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6" name="Footer Placeholder 5">
            <a:extLst>
              <a:ext uri="{FF2B5EF4-FFF2-40B4-BE49-F238E27FC236}">
                <a16:creationId xmlns:a16="http://schemas.microsoft.com/office/drawing/2014/main" id="{A9CD48CE-C717-18C5-FCDB-5C5FCAD5E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20DB8-9CF4-5BF8-9728-81BBF5FBB1D3}"/>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322118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7EFD-A3ED-087A-E206-856788D49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13CF37-5327-0AAC-0003-5AD0F6260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53647-DD94-7844-743E-99180CC80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5D6AA-542F-EED2-B2C2-BD3F80692FE2}"/>
              </a:ext>
            </a:extLst>
          </p:cNvPr>
          <p:cNvSpPr>
            <a:spLocks noGrp="1"/>
          </p:cNvSpPr>
          <p:nvPr>
            <p:ph type="dt" sz="half" idx="10"/>
          </p:nvPr>
        </p:nvSpPr>
        <p:spPr/>
        <p:txBody>
          <a:bodyPr/>
          <a:lstStyle/>
          <a:p>
            <a:fld id="{8F795906-A771-4D24-97CB-31695C02E3FA}" type="datetimeFigureOut">
              <a:rPr lang="en-US" smtClean="0"/>
              <a:t>9/30/2025</a:t>
            </a:fld>
            <a:endParaRPr lang="en-US"/>
          </a:p>
        </p:txBody>
      </p:sp>
      <p:sp>
        <p:nvSpPr>
          <p:cNvPr id="6" name="Footer Placeholder 5">
            <a:extLst>
              <a:ext uri="{FF2B5EF4-FFF2-40B4-BE49-F238E27FC236}">
                <a16:creationId xmlns:a16="http://schemas.microsoft.com/office/drawing/2014/main" id="{DC74EDED-9E98-B369-6547-AEA065AC4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FD773-AA08-73F6-288C-82431D0DB7D1}"/>
              </a:ext>
            </a:extLst>
          </p:cNvPr>
          <p:cNvSpPr>
            <a:spLocks noGrp="1"/>
          </p:cNvSpPr>
          <p:nvPr>
            <p:ph type="sldNum" sz="quarter" idx="12"/>
          </p:nvPr>
        </p:nvSpPr>
        <p:spPr/>
        <p:txBody>
          <a:bodyPr/>
          <a:lstStyle/>
          <a:p>
            <a:fld id="{9EBD691D-67DB-45B8-B7D9-47850BD1C4EA}" type="slidenum">
              <a:rPr lang="en-US" smtClean="0"/>
              <a:t>‹#›</a:t>
            </a:fld>
            <a:endParaRPr lang="en-US"/>
          </a:p>
        </p:txBody>
      </p:sp>
    </p:spTree>
    <p:extLst>
      <p:ext uri="{BB962C8B-B14F-4D97-AF65-F5344CB8AC3E}">
        <p14:creationId xmlns:p14="http://schemas.microsoft.com/office/powerpoint/2010/main" val="303884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FF8C6-643C-960B-FD4F-8BFA09CF3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13C2E-4DF5-F2E5-C79E-F3038D928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91D5D-AAAE-AEA1-AF30-62B9D7C17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95906-A771-4D24-97CB-31695C02E3FA}" type="datetimeFigureOut">
              <a:rPr lang="en-US" smtClean="0"/>
              <a:t>9/30/2025</a:t>
            </a:fld>
            <a:endParaRPr lang="en-US"/>
          </a:p>
        </p:txBody>
      </p:sp>
      <p:sp>
        <p:nvSpPr>
          <p:cNvPr id="5" name="Footer Placeholder 4">
            <a:extLst>
              <a:ext uri="{FF2B5EF4-FFF2-40B4-BE49-F238E27FC236}">
                <a16:creationId xmlns:a16="http://schemas.microsoft.com/office/drawing/2014/main" id="{67D9993C-19C1-3C9D-2629-7232E08F0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FB71E5-51D2-D01B-08C8-8DE36C2E3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D691D-67DB-45B8-B7D9-47850BD1C4EA}" type="slidenum">
              <a:rPr lang="en-US" smtClean="0"/>
              <a:t>‹#›</a:t>
            </a:fld>
            <a:endParaRPr lang="en-US"/>
          </a:p>
        </p:txBody>
      </p:sp>
    </p:spTree>
    <p:extLst>
      <p:ext uri="{BB962C8B-B14F-4D97-AF65-F5344CB8AC3E}">
        <p14:creationId xmlns:p14="http://schemas.microsoft.com/office/powerpoint/2010/main" val="1778820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ng.com/ck/a?!&amp;&amp;p=955afc4046f6915e9db6800c2c645d52285690da4d331673d97f63219a25f709JmltdHM9MTc1OTE5MDQwMA&amp;ptn=3&amp;ver=2&amp;hsh=4&amp;fclid=11b500cc-1462-6753-02cb-1383152266a4&amp;psq=chili+Thrip&amp;u=a1aHR0cHM6Ly9jb250ZW50LmNlcy5uY3N1LmVkdS9jaGlsbGktdGhyaXBz&amp;ntb=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ing.com/ck/a?!&amp;&amp;p=cdbc0ab7fa9396770ea13e8c162312222617ccfdc00d10be60cae75336341cafJmltdHM9MTc1OTE5MDQwMA&amp;ptn=3&amp;ver=2&amp;hsh=4&amp;fclid=11b500cc-1462-6753-02cb-1383152266a4&amp;psq=rose+rosette+disease&amp;u=a1aHR0cHM6Ly9leHRlbnNpb24ub2tzdGF0ZS5lZHUvZmFjdC1zaGVldHMvcm9zZS1yb3NldHRlLWRpc2Vhc2UuaHRtbA&amp;ntb=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9B37-1784-CF51-7585-AD0229D7BFD7}"/>
              </a:ext>
            </a:extLst>
          </p:cNvPr>
          <p:cNvSpPr>
            <a:spLocks noGrp="1"/>
          </p:cNvSpPr>
          <p:nvPr>
            <p:ph type="title"/>
          </p:nvPr>
        </p:nvSpPr>
        <p:spPr/>
        <p:txBody>
          <a:bodyPr/>
          <a:lstStyle/>
          <a:p>
            <a:pPr algn="ctr"/>
            <a:r>
              <a:rPr lang="en-US" dirty="0" err="1">
                <a:latin typeface="Times New Roman" panose="02020603050405020304" pitchFamily="18" charset="0"/>
                <a:cs typeface="Times New Roman" panose="02020603050405020304" pitchFamily="18" charset="0"/>
              </a:rPr>
              <a:t>Whats</a:t>
            </a:r>
            <a:r>
              <a:rPr lang="en-US" dirty="0">
                <a:latin typeface="Times New Roman" panose="02020603050405020304" pitchFamily="18" charset="0"/>
                <a:cs typeface="Times New Roman" panose="02020603050405020304" pitchFamily="18" charset="0"/>
              </a:rPr>
              <a:t> Eating My Roses</a:t>
            </a:r>
          </a:p>
        </p:txBody>
      </p:sp>
      <p:sp>
        <p:nvSpPr>
          <p:cNvPr id="3" name="Content Placeholder 2">
            <a:extLst>
              <a:ext uri="{FF2B5EF4-FFF2-40B4-BE49-F238E27FC236}">
                <a16:creationId xmlns:a16="http://schemas.microsoft.com/office/drawing/2014/main" id="{699B3EA3-E540-38FB-CDFD-03B9CC82A02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66377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FA8EB-203A-D5A7-326A-68708950C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90F91-E887-5B85-84B5-C4325D4859B9}"/>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hlinkClick r:id="rId2"/>
              </a:rPr>
              <a:t>Chemical Control</a:t>
            </a:r>
            <a:r>
              <a:rPr lang="en-US" dirty="0">
                <a:latin typeface="Times New Roman" panose="02020603050405020304" pitchFamily="18" charset="0"/>
                <a:cs typeface="Times New Roman" panose="02020603050405020304" pitchFamily="18" charset="0"/>
                <a:hlinkClick r:id="rId2"/>
              </a:rPr>
              <a:t>: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D72E90-7501-6A16-5647-DEFDDBE4627C}"/>
              </a:ext>
            </a:extLst>
          </p:cNvPr>
          <p:cNvSpPr>
            <a:spLocks noGrp="1"/>
          </p:cNvSpPr>
          <p:nvPr>
            <p:ph idx="1"/>
          </p:nvPr>
        </p:nvSpPr>
        <p:spPr>
          <a:xfrm>
            <a:off x="838199" y="1825625"/>
            <a:ext cx="10723537" cy="4351338"/>
          </a:xfrm>
        </p:spPr>
        <p:txBody>
          <a:bodyPr/>
          <a:lstStyle/>
          <a:p>
            <a:r>
              <a:rPr lang="en-US" dirty="0">
                <a:latin typeface="Times New Roman" panose="02020603050405020304" pitchFamily="18" charset="0"/>
                <a:cs typeface="Times New Roman" panose="02020603050405020304" pitchFamily="18" charset="0"/>
              </a:rPr>
              <a:t>Insecticides like </a:t>
            </a:r>
            <a:r>
              <a:rPr lang="en-US" b="1" dirty="0">
                <a:latin typeface="Times New Roman" panose="02020603050405020304" pitchFamily="18" charset="0"/>
                <a:cs typeface="Times New Roman" panose="02020603050405020304" pitchFamily="18" charset="0"/>
              </a:rPr>
              <a:t>imidacloprid</a:t>
            </a:r>
            <a:r>
              <a:rPr lang="en-US" dirty="0">
                <a:latin typeface="Times New Roman" panose="02020603050405020304" pitchFamily="18" charset="0"/>
                <a:cs typeface="Times New Roman" panose="02020603050405020304" pitchFamily="18" charset="0"/>
              </a:rPr>
              <a:t> can be effective, but care should be taken to avoid harming beneficial insects. Always follow label instructions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consider using insecticides that are less harmful to natural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predators. </a:t>
            </a:r>
          </a:p>
          <a:p>
            <a:pPr marL="0" indent="0">
              <a:buNone/>
            </a:pP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By understanding the biology and behavior of chili thrips, gardeners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farmers can implement effective strategies to protect their crops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minimize damage. Regular monitoring and timely intervention are key to managing this pest successfully.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87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06C9-BA21-621B-6136-D2E58846A3D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Rose Rosette Disease</a:t>
            </a:r>
          </a:p>
        </p:txBody>
      </p:sp>
      <p:sp>
        <p:nvSpPr>
          <p:cNvPr id="3" name="Content Placeholder 2">
            <a:extLst>
              <a:ext uri="{FF2B5EF4-FFF2-40B4-BE49-F238E27FC236}">
                <a16:creationId xmlns:a16="http://schemas.microsoft.com/office/drawing/2014/main" id="{1890A385-B1FC-1E69-627A-BE3802692AFE}"/>
              </a:ext>
            </a:extLst>
          </p:cNvPr>
          <p:cNvSpPr>
            <a:spLocks noGrp="1"/>
          </p:cNvSpPr>
          <p:nvPr>
            <p:ph idx="1"/>
          </p:nvPr>
        </p:nvSpPr>
        <p:spPr/>
        <p:txBody>
          <a:bodyPr/>
          <a:lstStyle/>
          <a:p>
            <a:r>
              <a:rPr lang="en-US" dirty="0">
                <a:hlinkClick r:id="rId2"/>
              </a:rPr>
              <a:t>Rose Rosette Disease (RRD) is caused by the </a:t>
            </a:r>
            <a:r>
              <a:rPr lang="en-US" b="1" dirty="0">
                <a:hlinkClick r:id="rId2"/>
              </a:rPr>
              <a:t>rose rosette virus</a:t>
            </a:r>
            <a:r>
              <a:rPr lang="en-US" dirty="0">
                <a:hlinkClick r:id="rId2"/>
              </a:rPr>
              <a:t>, which is transmitted by the microscopic </a:t>
            </a:r>
            <a:r>
              <a:rPr lang="en-US" b="1" dirty="0">
                <a:hlinkClick r:id="rId2"/>
              </a:rPr>
              <a:t>eriophyid mite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Has been more prominent in the Dallas Ft Worth area  since 2011</a:t>
            </a:r>
          </a:p>
        </p:txBody>
      </p:sp>
    </p:spTree>
    <p:extLst>
      <p:ext uri="{BB962C8B-B14F-4D97-AF65-F5344CB8AC3E}">
        <p14:creationId xmlns:p14="http://schemas.microsoft.com/office/powerpoint/2010/main" val="345280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6F2A-8CEC-F150-5CD2-4BCD6D6F872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Compare Normal New Growth on Rose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Diseased Roses</a:t>
            </a:r>
          </a:p>
        </p:txBody>
      </p:sp>
      <p:pic>
        <p:nvPicPr>
          <p:cNvPr id="5" name="Content Placeholder 4">
            <a:extLst>
              <a:ext uri="{FF2B5EF4-FFF2-40B4-BE49-F238E27FC236}">
                <a16:creationId xmlns:a16="http://schemas.microsoft.com/office/drawing/2014/main" id="{0BA7FF76-6781-FEBB-A35D-12F42D6C7166}"/>
              </a:ext>
            </a:extLst>
          </p:cNvPr>
          <p:cNvPicPr>
            <a:picLocks noGrp="1" noChangeAspect="1"/>
          </p:cNvPicPr>
          <p:nvPr>
            <p:ph idx="1"/>
          </p:nvPr>
        </p:nvPicPr>
        <p:blipFill>
          <a:blip r:embed="rId2"/>
          <a:stretch>
            <a:fillRect/>
          </a:stretch>
        </p:blipFill>
        <p:spPr>
          <a:xfrm>
            <a:off x="8415514" y="1323106"/>
            <a:ext cx="3556092" cy="4962208"/>
          </a:xfrm>
        </p:spPr>
      </p:pic>
      <p:sp>
        <p:nvSpPr>
          <p:cNvPr id="6" name="TextBox 5">
            <a:extLst>
              <a:ext uri="{FF2B5EF4-FFF2-40B4-BE49-F238E27FC236}">
                <a16:creationId xmlns:a16="http://schemas.microsoft.com/office/drawing/2014/main" id="{C4E5048E-20D2-EE3C-4293-D81F706EA647}"/>
              </a:ext>
            </a:extLst>
          </p:cNvPr>
          <p:cNvSpPr txBox="1"/>
          <p:nvPr/>
        </p:nvSpPr>
        <p:spPr>
          <a:xfrm>
            <a:off x="838200" y="1690688"/>
            <a:ext cx="7067843" cy="3170099"/>
          </a:xfrm>
          <a:prstGeom prst="rect">
            <a:avLst/>
          </a:prstGeom>
          <a:noFill/>
        </p:spPr>
        <p:txBody>
          <a:bodyPr wrap="square" rtlCol="0">
            <a:spAutoFit/>
          </a:bodyPr>
          <a:lstStyle/>
          <a:p>
            <a:r>
              <a:rPr lang="en-US" sz="4000" dirty="0"/>
              <a:t>Normal plant development starts off red and then turns green </a:t>
            </a:r>
          </a:p>
          <a:p>
            <a:r>
              <a:rPr lang="en-US" sz="4000" dirty="0"/>
              <a:t>Weather and sun light determines how long it takes for the color to change.</a:t>
            </a:r>
          </a:p>
        </p:txBody>
      </p:sp>
    </p:spTree>
    <p:extLst>
      <p:ext uri="{BB962C8B-B14F-4D97-AF65-F5344CB8AC3E}">
        <p14:creationId xmlns:p14="http://schemas.microsoft.com/office/powerpoint/2010/main" val="171668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6053-6DBC-5C62-7D3E-6B91A9969AE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Symptoms Associated </a:t>
            </a:r>
          </a:p>
        </p:txBody>
      </p:sp>
      <p:sp>
        <p:nvSpPr>
          <p:cNvPr id="3" name="Content Placeholder 2">
            <a:extLst>
              <a:ext uri="{FF2B5EF4-FFF2-40B4-BE49-F238E27FC236}">
                <a16:creationId xmlns:a16="http://schemas.microsoft.com/office/drawing/2014/main" id="{2BF36B9D-F953-6CDD-76C5-71778F5C9521}"/>
              </a:ext>
            </a:extLst>
          </p:cNvPr>
          <p:cNvSpPr>
            <a:spLocks noGrp="1"/>
          </p:cNvSpPr>
          <p:nvPr>
            <p:ph idx="1"/>
          </p:nvPr>
        </p:nvSpPr>
        <p:spPr>
          <a:xfrm>
            <a:off x="838200" y="1503337"/>
            <a:ext cx="5547102" cy="467362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Witches broom</a:t>
            </a:r>
          </a:p>
          <a:p>
            <a:pPr marL="0" indent="0">
              <a:buNone/>
            </a:pPr>
            <a:r>
              <a:rPr lang="en-US" dirty="0">
                <a:latin typeface="Times New Roman" panose="02020603050405020304" pitchFamily="18" charset="0"/>
                <a:cs typeface="Times New Roman" panose="02020603050405020304" pitchFamily="18" charset="0"/>
              </a:rPr>
              <a:t>Witches’ broom is a growth found on many types of plants, commonly on roses, in which a stem branches off into a bundle of offshoots, often appearing like a broom or bird’s nest. This deformity is often a symptom of a disease. </a:t>
            </a:r>
          </a:p>
        </p:txBody>
      </p:sp>
      <p:pic>
        <p:nvPicPr>
          <p:cNvPr id="4" name="Picture 3">
            <a:extLst>
              <a:ext uri="{FF2B5EF4-FFF2-40B4-BE49-F238E27FC236}">
                <a16:creationId xmlns:a16="http://schemas.microsoft.com/office/drawing/2014/main" id="{8468EEC5-3F84-9736-E729-D3DD9619C825}"/>
              </a:ext>
            </a:extLst>
          </p:cNvPr>
          <p:cNvPicPr>
            <a:picLocks noChangeAspect="1"/>
          </p:cNvPicPr>
          <p:nvPr/>
        </p:nvPicPr>
        <p:blipFill>
          <a:blip r:embed="rId2"/>
          <a:stretch>
            <a:fillRect/>
          </a:stretch>
        </p:blipFill>
        <p:spPr>
          <a:xfrm>
            <a:off x="7321335" y="1171535"/>
            <a:ext cx="4514930" cy="4514930"/>
          </a:xfrm>
          <a:prstGeom prst="rect">
            <a:avLst/>
          </a:prstGeom>
        </p:spPr>
      </p:pic>
    </p:spTree>
    <p:extLst>
      <p:ext uri="{BB962C8B-B14F-4D97-AF65-F5344CB8AC3E}">
        <p14:creationId xmlns:p14="http://schemas.microsoft.com/office/powerpoint/2010/main" val="2368122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C85E-ED11-FF4B-903B-6558EE25AE6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Malformation flowers and leaves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F11D8444-E2AD-A53A-14DC-4C41379F2782}"/>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9A72DFB-A219-951A-A931-3F7DF91CFDFB}"/>
              </a:ext>
            </a:extLst>
          </p:cNvPr>
          <p:cNvPicPr>
            <a:picLocks noChangeAspect="1"/>
          </p:cNvPicPr>
          <p:nvPr/>
        </p:nvPicPr>
        <p:blipFill>
          <a:blip r:embed="rId2"/>
          <a:stretch>
            <a:fillRect/>
          </a:stretch>
        </p:blipFill>
        <p:spPr>
          <a:xfrm>
            <a:off x="286870" y="1320238"/>
            <a:ext cx="11336859" cy="5172638"/>
          </a:xfrm>
          <a:prstGeom prst="rect">
            <a:avLst/>
          </a:prstGeom>
        </p:spPr>
      </p:pic>
    </p:spTree>
    <p:extLst>
      <p:ext uri="{BB962C8B-B14F-4D97-AF65-F5344CB8AC3E}">
        <p14:creationId xmlns:p14="http://schemas.microsoft.com/office/powerpoint/2010/main" val="158884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6FA5-DCF4-8C8C-DE88-97F3720EBD43}"/>
              </a:ext>
            </a:extLst>
          </p:cNvPr>
          <p:cNvSpPr>
            <a:spLocks noGrp="1"/>
          </p:cNvSpPr>
          <p:nvPr>
            <p:ph type="title"/>
          </p:nvPr>
        </p:nvSpPr>
        <p:spPr>
          <a:xfrm>
            <a:off x="838200" y="365124"/>
            <a:ext cx="10515600" cy="1665153"/>
          </a:xfrm>
        </p:spPr>
        <p:txBody>
          <a:bodyPr>
            <a:normAutofit/>
          </a:bodyPr>
          <a:lstStyle/>
          <a:p>
            <a:r>
              <a:rPr lang="en-US" dirty="0">
                <a:latin typeface="Times New Roman" panose="02020603050405020304" pitchFamily="18" charset="0"/>
                <a:cs typeface="Times New Roman" panose="02020603050405020304" pitchFamily="18" charset="0"/>
              </a:rPr>
              <a:t>Excessive leaf growth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Excessive thorniness</a:t>
            </a:r>
          </a:p>
        </p:txBody>
      </p:sp>
      <p:pic>
        <p:nvPicPr>
          <p:cNvPr id="1026" name="Picture 2" descr="An excessive number of prickles on shoots is a symptom of RRD.">
            <a:extLst>
              <a:ext uri="{FF2B5EF4-FFF2-40B4-BE49-F238E27FC236}">
                <a16:creationId xmlns:a16="http://schemas.microsoft.com/office/drawing/2014/main" id="{14302516-6B61-1BFA-F36E-EA06BC7D7F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2920" y="2141538"/>
            <a:ext cx="35519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02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8338-4402-A957-7428-6C5B3EEA089D}"/>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Red discoloration,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Lateral shoot elongation, </a:t>
            </a:r>
          </a:p>
        </p:txBody>
      </p:sp>
      <p:pic>
        <p:nvPicPr>
          <p:cNvPr id="4100" name="Picture 4" descr="RRD causes rose shoots to have a cluster of shoots emerging from nearly the same point on the stem resulting in a witches’ broom appearance.">
            <a:extLst>
              <a:ext uri="{FF2B5EF4-FFF2-40B4-BE49-F238E27FC236}">
                <a16:creationId xmlns:a16="http://schemas.microsoft.com/office/drawing/2014/main" id="{40771D85-2970-FC89-7847-1F7648E07C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7979" y="1825625"/>
            <a:ext cx="615465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ose rosette disease causes elongated rose shoots, leaf distortion and an unusual red or yellow mottling of the leaves.">
            <a:extLst>
              <a:ext uri="{FF2B5EF4-FFF2-40B4-BE49-F238E27FC236}">
                <a16:creationId xmlns:a16="http://schemas.microsoft.com/office/drawing/2014/main" id="{06821B4B-3380-D26C-3380-3FCF13053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953" y="1779099"/>
            <a:ext cx="291059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5471-EFB8-A051-EBEB-616508C85D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Thicker Stem</a:t>
            </a:r>
          </a:p>
        </p:txBody>
      </p:sp>
      <p:pic>
        <p:nvPicPr>
          <p:cNvPr id="3074" name="Picture 2" descr="A normal can with a smaller diameter is shown compared to a newer groth that is thicker because RRD.">
            <a:extLst>
              <a:ext uri="{FF2B5EF4-FFF2-40B4-BE49-F238E27FC236}">
                <a16:creationId xmlns:a16="http://schemas.microsoft.com/office/drawing/2014/main" id="{0681FED0-AE27-DF80-7EDC-F0FDBA3030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510" y="1324927"/>
            <a:ext cx="8323385" cy="3662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9E1485-7BB3-DA0B-09C5-899D28416DBA}"/>
              </a:ext>
            </a:extLst>
          </p:cNvPr>
          <p:cNvSpPr txBox="1"/>
          <p:nvPr/>
        </p:nvSpPr>
        <p:spPr>
          <a:xfrm>
            <a:off x="1214510" y="5292546"/>
            <a:ext cx="8872025" cy="1200329"/>
          </a:xfrm>
          <a:prstGeom prst="rect">
            <a:avLst/>
          </a:prstGeom>
          <a:noFill/>
        </p:spPr>
        <p:txBody>
          <a:bodyPr wrap="square" rtlCol="0">
            <a:spAutoFit/>
          </a:bodyPr>
          <a:lstStyle/>
          <a:p>
            <a:r>
              <a:rPr lang="en-US" sz="2400" dirty="0"/>
              <a:t>On a normal cane (left), the new shoot has a smaller diameter than the older growth. RRD may cause a thickening of the stem (right), so the newer growth is thicker and more succulent than older growth</a:t>
            </a:r>
            <a:r>
              <a:rPr lang="en-US" dirty="0"/>
              <a:t>.</a:t>
            </a:r>
          </a:p>
        </p:txBody>
      </p:sp>
    </p:spTree>
    <p:extLst>
      <p:ext uri="{BB962C8B-B14F-4D97-AF65-F5344CB8AC3E}">
        <p14:creationId xmlns:p14="http://schemas.microsoft.com/office/powerpoint/2010/main" val="2024186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D6DC-BFE7-4292-BA6D-11D5A84A05A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Symptoms are variable on different roses. </a:t>
            </a:r>
          </a:p>
        </p:txBody>
      </p:sp>
      <p:sp>
        <p:nvSpPr>
          <p:cNvPr id="3" name="Content Placeholder 2">
            <a:extLst>
              <a:ext uri="{FF2B5EF4-FFF2-40B4-BE49-F238E27FC236}">
                <a16:creationId xmlns:a16="http://schemas.microsoft.com/office/drawing/2014/main" id="{71010F6E-BF63-D30E-89AD-1A77851C7621}"/>
              </a:ext>
            </a:extLst>
          </p:cNvPr>
          <p:cNvSpPr>
            <a:spLocks noGrp="1"/>
          </p:cNvSpPr>
          <p:nvPr>
            <p:ph idx="1"/>
          </p:nvPr>
        </p:nvSpPr>
        <p:spPr/>
        <p:txBody>
          <a:bodyPr/>
          <a:lstStyle/>
          <a:p>
            <a:pPr marL="0" indent="0">
              <a:buNone/>
            </a:pPr>
            <a:r>
              <a:rPr lang="en-US" sz="4000" dirty="0">
                <a:latin typeface="Times New Roman" panose="02020603050405020304" pitchFamily="18" charset="0"/>
                <a:cs typeface="Times New Roman" panose="02020603050405020304" pitchFamily="18" charset="0"/>
              </a:rPr>
              <a:t>For example, red shoots do not occur in some ornamental rose varieties and there is a lack of excessive thorns on multiflora roses.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483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849A-0378-1D75-83FB-EC816527287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Caused by Eriophyid Mites</a:t>
            </a:r>
          </a:p>
        </p:txBody>
      </p:sp>
      <p:pic>
        <p:nvPicPr>
          <p:cNvPr id="5122" name="Picture 2" descr="The eriophyid mites that transmit RRV are microscopic.">
            <a:extLst>
              <a:ext uri="{FF2B5EF4-FFF2-40B4-BE49-F238E27FC236}">
                <a16:creationId xmlns:a16="http://schemas.microsoft.com/office/drawing/2014/main" id="{BEC859A5-7908-8738-39C8-710E206F75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3827" y="1945651"/>
            <a:ext cx="6171028" cy="34712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F463BF-EBB6-B3EA-928B-B49A98D37D28}"/>
              </a:ext>
            </a:extLst>
          </p:cNvPr>
          <p:cNvSpPr txBox="1"/>
          <p:nvPr/>
        </p:nvSpPr>
        <p:spPr>
          <a:xfrm>
            <a:off x="1586132" y="5657671"/>
            <a:ext cx="10033782" cy="984885"/>
          </a:xfrm>
          <a:prstGeom prst="rect">
            <a:avLst/>
          </a:prstGeom>
          <a:noFill/>
        </p:spPr>
        <p:txBody>
          <a:bodyPr wrap="square">
            <a:spAutoFit/>
          </a:bodyPr>
          <a:lstStyle/>
          <a:p>
            <a:pPr algn="l">
              <a:buNone/>
            </a:pPr>
            <a:r>
              <a:rPr lang="en-US" sz="2000" b="1" i="0" dirty="0">
                <a:solidFill>
                  <a:srgbClr val="434343"/>
                </a:solidFill>
                <a:effectLst/>
                <a:latin typeface="Times New Roman" panose="02020603050405020304" pitchFamily="18" charset="0"/>
                <a:cs typeface="Times New Roman" panose="02020603050405020304" pitchFamily="18" charset="0"/>
              </a:rPr>
              <a:t>The eriophyid mites that transmit RRV are microscopic. Eriophyid mites are present on this magnified rose bud and a few are circled.</a:t>
            </a:r>
          </a:p>
          <a:p>
            <a:pPr algn="l"/>
            <a:r>
              <a:rPr lang="en-US" b="0" i="0" dirty="0">
                <a:solidFill>
                  <a:srgbClr val="434343"/>
                </a:solidFill>
                <a:effectLst/>
                <a:latin typeface="Rubik"/>
              </a:rPr>
              <a:t> </a:t>
            </a:r>
          </a:p>
        </p:txBody>
      </p:sp>
    </p:spTree>
    <p:extLst>
      <p:ext uri="{BB962C8B-B14F-4D97-AF65-F5344CB8AC3E}">
        <p14:creationId xmlns:p14="http://schemas.microsoft.com/office/powerpoint/2010/main" val="410594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D39-7660-13C3-9814-99DA961F5A86}"/>
              </a:ext>
            </a:extLst>
          </p:cNvPr>
          <p:cNvSpPr>
            <a:spLocks noGrp="1"/>
          </p:cNvSpPr>
          <p:nvPr>
            <p:ph type="title"/>
          </p:nvPr>
        </p:nvSpPr>
        <p:spPr/>
        <p:txBody>
          <a:bodyPr>
            <a:normAutofit/>
          </a:bodyPr>
          <a:lstStyle/>
          <a:p>
            <a:pPr algn="ctr"/>
            <a:r>
              <a:rPr lang="en-US" sz="4400" b="1" i="0" kern="1200" dirty="0">
                <a:solidFill>
                  <a:schemeClr val="tx1"/>
                </a:solidFill>
                <a:effectLst/>
                <a:latin typeface="Times New Roman" panose="02020603050405020304" pitchFamily="18" charset="0"/>
                <a:ea typeface="+mj-ea"/>
                <a:cs typeface="Times New Roman" panose="02020603050405020304" pitchFamily="18" charset="0"/>
              </a:rPr>
              <a:t>Chili Thrips </a:t>
            </a:r>
            <a:endParaRPr lang="en-US" sz="4400" b="0" i="0" u="sng" kern="1200" dirty="0">
              <a:solidFill>
                <a:schemeClr val="tx1"/>
              </a:solidFill>
              <a:effectLst/>
              <a:latin typeface="Times New Roman" panose="02020603050405020304" pitchFamily="18" charset="0"/>
              <a:ea typeface="+mj-ea"/>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9704C8B-91B2-F07C-8E39-3394C8CE6882}"/>
              </a:ext>
            </a:extLst>
          </p:cNvPr>
          <p:cNvSpPr>
            <a:spLocks noGrp="1"/>
          </p:cNvSpPr>
          <p:nvPr>
            <p:ph idx="1"/>
          </p:nvPr>
        </p:nvSpPr>
        <p:spPr>
          <a:xfrm>
            <a:off x="838200" y="1825625"/>
            <a:ext cx="10336078" cy="4351338"/>
          </a:xfrm>
        </p:spPr>
        <p:txBody>
          <a:bodyPr/>
          <a:lstStyle/>
          <a:p>
            <a:r>
              <a:rPr lang="en-US" b="1" dirty="0">
                <a:latin typeface="Times New Roman" panose="02020603050405020304" pitchFamily="18" charset="0"/>
                <a:ea typeface="+mj-ea"/>
                <a:cs typeface="Times New Roman" panose="02020603050405020304" pitchFamily="18" charset="0"/>
              </a:rPr>
              <a:t>(</a:t>
            </a:r>
            <a:r>
              <a:rPr lang="en-US" b="1" dirty="0" err="1">
                <a:latin typeface="Times New Roman" panose="02020603050405020304" pitchFamily="18" charset="0"/>
                <a:ea typeface="+mj-ea"/>
                <a:cs typeface="Times New Roman" panose="02020603050405020304" pitchFamily="18" charset="0"/>
              </a:rPr>
              <a:t>Scirtothrips</a:t>
            </a:r>
            <a:r>
              <a:rPr lang="en-US" b="1" dirty="0">
                <a:latin typeface="Times New Roman" panose="02020603050405020304" pitchFamily="18" charset="0"/>
                <a:ea typeface="+mj-ea"/>
                <a:cs typeface="Times New Roman" panose="02020603050405020304" pitchFamily="18" charset="0"/>
              </a:rPr>
              <a:t> dorsalis) are small pests that can cause significant </a:t>
            </a:r>
            <a:br>
              <a:rPr lang="en-US" b="1" dirty="0">
                <a:latin typeface="Times New Roman" panose="02020603050405020304" pitchFamily="18" charset="0"/>
                <a:ea typeface="+mj-ea"/>
                <a:cs typeface="Times New Roman" panose="02020603050405020304" pitchFamily="18" charset="0"/>
              </a:rPr>
            </a:br>
            <a:r>
              <a:rPr lang="en-US" b="1" dirty="0">
                <a:latin typeface="Times New Roman" panose="02020603050405020304" pitchFamily="18" charset="0"/>
                <a:ea typeface="+mj-ea"/>
                <a:cs typeface="Times New Roman" panose="02020603050405020304" pitchFamily="18" charset="0"/>
              </a:rPr>
              <a:t>damage to a wide range of plants, particularly in horticulture.</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97CDECF-D691-2D7E-1DED-E3EB4CDECBA1}"/>
              </a:ext>
            </a:extLst>
          </p:cNvPr>
          <p:cNvPicPr>
            <a:picLocks noChangeAspect="1"/>
          </p:cNvPicPr>
          <p:nvPr/>
        </p:nvPicPr>
        <p:blipFill>
          <a:blip r:embed="rId2"/>
          <a:stretch>
            <a:fillRect/>
          </a:stretch>
        </p:blipFill>
        <p:spPr>
          <a:xfrm>
            <a:off x="3151322" y="3583014"/>
            <a:ext cx="3657600" cy="2171700"/>
          </a:xfrm>
          <a:prstGeom prst="rect">
            <a:avLst/>
          </a:prstGeom>
        </p:spPr>
      </p:pic>
    </p:spTree>
    <p:extLst>
      <p:ext uri="{BB962C8B-B14F-4D97-AF65-F5344CB8AC3E}">
        <p14:creationId xmlns:p14="http://schemas.microsoft.com/office/powerpoint/2010/main" val="424705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F25C-8922-D0E9-88FC-3C5040DC8D7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Cause:</a:t>
            </a:r>
          </a:p>
        </p:txBody>
      </p:sp>
      <p:sp>
        <p:nvSpPr>
          <p:cNvPr id="3" name="Content Placeholder 2">
            <a:extLst>
              <a:ext uri="{FF2B5EF4-FFF2-40B4-BE49-F238E27FC236}">
                <a16:creationId xmlns:a16="http://schemas.microsoft.com/office/drawing/2014/main" id="{0A69B2CC-7F18-6866-05A5-BB6F491CAC5C}"/>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disease is caused by a plant virus, the rose rosette virus (RRV). This virus has not been transmitted by sap; it is transmitted by grafting or feeding of eriophyid mites. </a:t>
            </a:r>
            <a:r>
              <a:rPr lang="en-US" i="1" dirty="0" err="1">
                <a:latin typeface="Times New Roman" panose="02020603050405020304" pitchFamily="18" charset="0"/>
                <a:cs typeface="Times New Roman" panose="02020603050405020304" pitchFamily="18" charset="0"/>
              </a:rPr>
              <a:t>Phyllocoptes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fructiphilus</a:t>
            </a:r>
            <a:r>
              <a:rPr lang="en-US" dirty="0">
                <a:latin typeface="Times New Roman" panose="02020603050405020304" pitchFamily="18" charset="0"/>
                <a:cs typeface="Times New Roman" panose="02020603050405020304" pitchFamily="18" charset="0"/>
              </a:rPr>
              <a:t> is the primary arthropod that transmits RRV. This mite is microscopic and tends to hide in buds, on open flowers and sepals, at the base of shoots, leaf axils, or under leaf scars.</a:t>
            </a:r>
          </a:p>
        </p:txBody>
      </p:sp>
    </p:spTree>
    <p:extLst>
      <p:ext uri="{BB962C8B-B14F-4D97-AF65-F5344CB8AC3E}">
        <p14:creationId xmlns:p14="http://schemas.microsoft.com/office/powerpoint/2010/main" val="360307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BE6B-DE15-1AB4-E8CF-B40DA73BB61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Eriophyid Mites</a:t>
            </a:r>
          </a:p>
        </p:txBody>
      </p:sp>
      <p:sp>
        <p:nvSpPr>
          <p:cNvPr id="3" name="Content Placeholder 2">
            <a:extLst>
              <a:ext uri="{FF2B5EF4-FFF2-40B4-BE49-F238E27FC236}">
                <a16:creationId xmlns:a16="http://schemas.microsoft.com/office/drawing/2014/main" id="{C58FBB2F-9ADD-1A9B-B3C8-BAB4BD57EFCD}"/>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mite acquires RRV when it feeds on infected plants. The disease is transmitted when an infective mite vector feeds on the plant. A few weeks to months after infection, plants will begin to develop symptoms of RRD. The mites crawl short distances on rose plants, but they can be carried further distances by wind currents, blowing to new roses. Infective mites can also be carried to new sites on gloves, clothing, or tools. Both the mite and virus are specific to roses (</a:t>
            </a:r>
            <a:r>
              <a:rPr lang="en-US" i="1" dirty="0">
                <a:latin typeface="Times New Roman" panose="02020603050405020304" pitchFamily="18" charset="0"/>
                <a:cs typeface="Times New Roman" panose="02020603050405020304" pitchFamily="18" charset="0"/>
              </a:rPr>
              <a:t>Rosa </a:t>
            </a:r>
            <a:r>
              <a:rPr lang="en-US" dirty="0">
                <a:latin typeface="Times New Roman" panose="02020603050405020304" pitchFamily="18" charset="0"/>
                <a:cs typeface="Times New Roman" panose="02020603050405020304" pitchFamily="18" charset="0"/>
              </a:rPr>
              <a:t>spp.); no other hosts have been identified. The mites survive the winter by hiding near or within buds, spent flowers, leaf axils, or leaf scars. The virus may be inactive during the winter, but symptoms will appear on new growth emerging in the spring.</a:t>
            </a:r>
          </a:p>
          <a:p>
            <a:pPr marL="0" indent="0">
              <a:buNone/>
            </a:pP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39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16C2-CF06-A26B-4621-175A9B06F45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Management</a:t>
            </a:r>
          </a:p>
        </p:txBody>
      </p:sp>
      <p:sp>
        <p:nvSpPr>
          <p:cNvPr id="3" name="Content Placeholder 2">
            <a:extLst>
              <a:ext uri="{FF2B5EF4-FFF2-40B4-BE49-F238E27FC236}">
                <a16:creationId xmlns:a16="http://schemas.microsoft.com/office/drawing/2014/main" id="{A24CE3C9-60E9-0EFF-3A10-B48AA9212D7F}"/>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Management of RRD requires a multistep approach and uses integrated pest management . All landscape roses are thought to be susceptible to RRV. Studies are in progress to determine if resistance or tolerance is present in cultivated roses. There is no cure once a plant is infected.</a:t>
            </a:r>
          </a:p>
        </p:txBody>
      </p:sp>
    </p:spTree>
    <p:extLst>
      <p:ext uri="{BB962C8B-B14F-4D97-AF65-F5344CB8AC3E}">
        <p14:creationId xmlns:p14="http://schemas.microsoft.com/office/powerpoint/2010/main" val="409061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2DFD-FF60-227C-8A59-FAA25693E37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Management</a:t>
            </a:r>
          </a:p>
        </p:txBody>
      </p:sp>
      <p:sp>
        <p:nvSpPr>
          <p:cNvPr id="3" name="Content Placeholder 2">
            <a:extLst>
              <a:ext uri="{FF2B5EF4-FFF2-40B4-BE49-F238E27FC236}">
                <a16:creationId xmlns:a16="http://schemas.microsoft.com/office/drawing/2014/main" id="{90C7E878-34F1-A32B-EB80-A7836D740E97}"/>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Growers have attempted to remove symptomatic canes by pruning, however pruning is often ineffective. The microscopic mites may remain on the plant and/or recently infected canes, which may not exhibit symptoms for many months or the virus may survive in the root system. Therefore, it is recommended to remove symptomatic plants at the first evidence of the disease, including the root ball. Dead heading roses throughout the season may be useful since mites accumulate around the open blooms. Maintaining proper health and vigor of roses in the landscape may be helpful.</a:t>
            </a:r>
          </a:p>
          <a:p>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3C8CD87-AF2F-1F50-F638-B8947F3E4A33}"/>
              </a:ext>
            </a:extLst>
          </p:cNvPr>
          <p:cNvSpPr txBox="1"/>
          <p:nvPr/>
        </p:nvSpPr>
        <p:spPr>
          <a:xfrm>
            <a:off x="3049172" y="1994322"/>
            <a:ext cx="6098344"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41118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71CD-E88D-D861-37E1-960D0BF1AA0C}"/>
              </a:ext>
            </a:extLst>
          </p:cNvPr>
          <p:cNvSpPr>
            <a:spLocks noGrp="1"/>
          </p:cNvSpPr>
          <p:nvPr>
            <p:ph type="title"/>
          </p:nvPr>
        </p:nvSpPr>
        <p:spPr/>
        <p:txBody>
          <a:bodyPr>
            <a:normAutofit/>
          </a:bodyPr>
          <a:lstStyle/>
          <a:p>
            <a:pPr rtl="0" eaLnBrk="1" latinLnBrk="0" hangingPunct="1"/>
            <a:r>
              <a:rPr lang="en-US" sz="4400" b="1" i="0" kern="1200" dirty="0">
                <a:solidFill>
                  <a:schemeClr val="tx1"/>
                </a:solidFill>
                <a:effectLst/>
                <a:latin typeface="Times New Roman" panose="02020603050405020304" pitchFamily="18" charset="0"/>
                <a:ea typeface="+mj-ea"/>
                <a:cs typeface="Times New Roman" panose="02020603050405020304" pitchFamily="18" charset="0"/>
              </a:rPr>
              <a:t>Identification</a:t>
            </a:r>
            <a:endParaRPr lang="en-US" dirty="0">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CBA559A-FC23-4849-FF6C-377196920DDE}"/>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Chili thrips are tiny insects, typically measuring about </a:t>
            </a:r>
            <a:r>
              <a:rPr lang="en-US" b="1" dirty="0">
                <a:latin typeface="Times New Roman" panose="02020603050405020304" pitchFamily="18" charset="0"/>
                <a:cs typeface="Times New Roman" panose="02020603050405020304" pitchFamily="18" charset="0"/>
              </a:rPr>
              <a:t>1/16 inch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(0.5 to 1.2 mm)</a:t>
            </a:r>
            <a:r>
              <a:rPr lang="en-US" dirty="0">
                <a:latin typeface="Times New Roman" panose="02020603050405020304" pitchFamily="18" charset="0"/>
                <a:cs typeface="Times New Roman" panose="02020603050405020304" pitchFamily="18" charset="0"/>
              </a:rPr>
              <a:t> in length. They are pale cream to light brown in color, with dark gray eyes and fringed wings. Males are generally smaller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paler than females. Immature chili thrips resemble adults but lack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wings and have red eyes. They are often difficult to spot due to their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small size and the secluded areas they inhabit on plants, such as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unopened flower buds and leaf axils. </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B4E1A9-75D7-3F8F-5AC3-420358634FC4}"/>
              </a:ext>
            </a:extLst>
          </p:cNvPr>
          <p:cNvPicPr>
            <a:picLocks noChangeAspect="1"/>
          </p:cNvPicPr>
          <p:nvPr/>
        </p:nvPicPr>
        <p:blipFill>
          <a:blip r:embed="rId2"/>
          <a:stretch>
            <a:fillRect/>
          </a:stretch>
        </p:blipFill>
        <p:spPr>
          <a:xfrm>
            <a:off x="8343630" y="4220382"/>
            <a:ext cx="2385986" cy="2385986"/>
          </a:xfrm>
          <a:prstGeom prst="rect">
            <a:avLst/>
          </a:prstGeom>
          <a:ln>
            <a:noFill/>
          </a:ln>
          <a:effectLst>
            <a:softEdge rad="112500"/>
          </a:effectLst>
        </p:spPr>
      </p:pic>
    </p:spTree>
    <p:extLst>
      <p:ext uri="{BB962C8B-B14F-4D97-AF65-F5344CB8AC3E}">
        <p14:creationId xmlns:p14="http://schemas.microsoft.com/office/powerpoint/2010/main" val="151593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EA31-6902-2704-4709-2CEBCA144A8E}"/>
              </a:ext>
            </a:extLst>
          </p:cNvPr>
          <p:cNvSpPr>
            <a:spLocks noGrp="1"/>
          </p:cNvSpPr>
          <p:nvPr>
            <p:ph type="title"/>
          </p:nvPr>
        </p:nvSpPr>
        <p:spPr/>
        <p:txBody>
          <a:bodyPr>
            <a:normAutofit fontScale="90000"/>
          </a:bodyPr>
          <a:lstStyle/>
          <a:p>
            <a:pPr rtl="0" eaLnBrk="1" latinLnBrk="0" hangingPunct="1"/>
            <a:r>
              <a:rPr lang="en-US" sz="4400" b="1" i="0" kern="1200" dirty="0">
                <a:solidFill>
                  <a:schemeClr val="tx1"/>
                </a:solidFill>
                <a:effectLst/>
                <a:latin typeface="Times New Roman" panose="02020603050405020304" pitchFamily="18" charset="0"/>
                <a:ea typeface="+mj-ea"/>
                <a:cs typeface="Times New Roman" panose="02020603050405020304" pitchFamily="18" charset="0"/>
              </a:rPr>
              <a:t>Host Plants and Damage</a:t>
            </a:r>
            <a:endParaRPr lang="en-US" dirty="0">
              <a:effectLst/>
              <a:latin typeface="Times New Roman" panose="02020603050405020304" pitchFamily="18" charset="0"/>
              <a:cs typeface="Times New Roman" panose="02020603050405020304" pitchFamily="18" charset="0"/>
            </a:endParaRPr>
          </a:p>
          <a:p>
            <a:pPr rtl="0" eaLnBrk="1" latinLnBrk="0" hangingPunct="1"/>
            <a:br>
              <a:rPr lang="en-US" sz="4400" b="0" i="0" kern="1200" dirty="0">
                <a:solidFill>
                  <a:schemeClr val="tx1"/>
                </a:solidFill>
                <a:effectLst/>
                <a:latin typeface="Times New Roman" panose="02020603050405020304" pitchFamily="18" charset="0"/>
                <a:ea typeface="+mj-ea"/>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F1ACD8-7626-E9BC-C11A-5DDFE160B463}"/>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Chili thrips are known to attack over </a:t>
            </a:r>
            <a:r>
              <a:rPr lang="en-US" sz="2400" b="1" dirty="0">
                <a:latin typeface="Times New Roman" panose="02020603050405020304" pitchFamily="18" charset="0"/>
                <a:cs typeface="Times New Roman" panose="02020603050405020304" pitchFamily="18" charset="0"/>
              </a:rPr>
              <a:t>100 plant species</a:t>
            </a:r>
            <a:r>
              <a:rPr lang="en-US" sz="2400" dirty="0">
                <a:latin typeface="Times New Roman" panose="02020603050405020304" pitchFamily="18" charset="0"/>
                <a:cs typeface="Times New Roman" panose="02020603050405020304" pitchFamily="18" charset="0"/>
              </a:rPr>
              <a:t>, including popular crops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like chili peppers, tomatoes, strawberries, and various ornamental plants. Their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feeding behavior involves rasping and sucking plant tissue, which leads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symptoms such as:</a:t>
            </a:r>
          </a:p>
          <a:p>
            <a:r>
              <a:rPr lang="en-US" sz="2400" b="1" dirty="0">
                <a:latin typeface="Times New Roman" panose="02020603050405020304" pitchFamily="18" charset="0"/>
                <a:cs typeface="Times New Roman" panose="02020603050405020304" pitchFamily="18" charset="0"/>
              </a:rPr>
              <a:t>Bronzed, curled, and distorted leaves</a:t>
            </a:r>
            <a:r>
              <a:rPr lang="en-US" sz="2400" dirty="0">
                <a:latin typeface="Times New Roman" panose="02020603050405020304" pitchFamily="18" charset="0"/>
                <a:cs typeface="Times New Roman" panose="02020603050405020304" pitchFamily="18" charset="0"/>
              </a:rPr>
              <a:t>: This damage can resemble herbicide burn.</a:t>
            </a:r>
          </a:p>
          <a:p>
            <a:r>
              <a:rPr lang="en-US" sz="2400" b="1" dirty="0">
                <a:latin typeface="Times New Roman" panose="02020603050405020304" pitchFamily="18" charset="0"/>
                <a:cs typeface="Times New Roman" panose="02020603050405020304" pitchFamily="18" charset="0"/>
              </a:rPr>
              <a:t>Premature leaf drop</a:t>
            </a:r>
            <a:r>
              <a:rPr lang="en-US" sz="2400" dirty="0">
                <a:latin typeface="Times New Roman" panose="02020603050405020304" pitchFamily="18" charset="0"/>
                <a:cs typeface="Times New Roman" panose="02020603050405020304" pitchFamily="18" charset="0"/>
              </a:rPr>
              <a:t>: Severe infestations can lead to significant defoliation.</a:t>
            </a:r>
          </a:p>
          <a:p>
            <a:r>
              <a:rPr lang="en-US" sz="2400" b="1" dirty="0">
                <a:latin typeface="Times New Roman" panose="02020603050405020304" pitchFamily="18" charset="0"/>
                <a:cs typeface="Times New Roman" panose="02020603050405020304" pitchFamily="18" charset="0"/>
              </a:rPr>
              <a:t>Scarring on flowers</a:t>
            </a:r>
            <a:r>
              <a:rPr lang="en-US" sz="2400" dirty="0">
                <a:latin typeface="Times New Roman" panose="02020603050405020304" pitchFamily="18" charset="0"/>
                <a:cs typeface="Times New Roman" panose="02020603050405020304" pitchFamily="18" charset="0"/>
              </a:rPr>
              <a:t>: Affected flowers may show signs of distortion and scarring.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12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DEE6-6F4B-466E-FF25-FCD9C0AA919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Lifecycle</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27BFB6-13CB-A2B5-9FC1-9344C57BBB77}"/>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lifecycle of chili thrips includes four stages: egg, larva, pupa, and adult. Female thrips lay eggs inside plant tissue, and the larvae feed 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plant, going through two instars before pupating. The entire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lifecycle can be completed in about </a:t>
            </a:r>
            <a:r>
              <a:rPr lang="en-US" b="1" dirty="0">
                <a:latin typeface="Times New Roman" panose="02020603050405020304" pitchFamily="18" charset="0"/>
                <a:cs typeface="Times New Roman" panose="02020603050405020304" pitchFamily="18" charset="0"/>
              </a:rPr>
              <a:t>two weeks</a:t>
            </a:r>
            <a:r>
              <a:rPr lang="en-US" dirty="0">
                <a:latin typeface="Times New Roman" panose="02020603050405020304" pitchFamily="18" charset="0"/>
                <a:cs typeface="Times New Roman" panose="02020603050405020304" pitchFamily="18" charset="0"/>
              </a:rPr>
              <a:t>, depending 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environmental conditions. </a:t>
            </a:r>
            <a:endParaRPr lang="en-US" u="sng"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2FC5491-A2F9-176B-1405-A0D8661165E8}"/>
              </a:ext>
            </a:extLst>
          </p:cNvPr>
          <p:cNvPicPr>
            <a:picLocks noChangeAspect="1"/>
          </p:cNvPicPr>
          <p:nvPr/>
        </p:nvPicPr>
        <p:blipFill>
          <a:blip r:embed="rId2"/>
          <a:stretch>
            <a:fillRect/>
          </a:stretch>
        </p:blipFill>
        <p:spPr>
          <a:xfrm>
            <a:off x="5253925" y="3772300"/>
            <a:ext cx="3812583" cy="2539600"/>
          </a:xfrm>
          <a:prstGeom prst="rect">
            <a:avLst/>
          </a:prstGeom>
        </p:spPr>
      </p:pic>
    </p:spTree>
    <p:extLst>
      <p:ext uri="{BB962C8B-B14F-4D97-AF65-F5344CB8AC3E}">
        <p14:creationId xmlns:p14="http://schemas.microsoft.com/office/powerpoint/2010/main" val="276529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0F34-5ECF-BD23-5E1A-BAADD126F57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Management Strategies</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135537-C5F4-E825-7516-74FFFE53D740}"/>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Effective management of chili thrips involves a combination of </a:t>
            </a:r>
          </a:p>
          <a:p>
            <a:pPr marL="0" indent="0">
              <a:buNone/>
            </a:pPr>
            <a:r>
              <a:rPr lang="en-US" dirty="0">
                <a:latin typeface="Times New Roman" panose="02020603050405020304" pitchFamily="18" charset="0"/>
                <a:cs typeface="Times New Roman" panose="02020603050405020304" pitchFamily="18" charset="0"/>
              </a:rPr>
              <a:t>cultural, biological, and chemical strategies: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98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CA34-7D47-B76A-EF01-BBCEE1CF4573}"/>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Monitoring</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DD11AB63-FAA9-0B1C-DEB9-8DCED93C4E0F}"/>
              </a:ext>
            </a:extLst>
          </p:cNvPr>
          <p:cNvSpPr>
            <a:spLocks noGrp="1"/>
          </p:cNvSpPr>
          <p:nvPr>
            <p:ph idx="1"/>
          </p:nvPr>
        </p:nvSpPr>
        <p:spPr/>
        <p:txBody>
          <a:bodyPr>
            <a:normAutofit/>
          </a:bodyPr>
          <a:lstStyle/>
          <a:p>
            <a:pPr marL="0" indent="0">
              <a:buFont typeface="+mj-lt"/>
              <a:buNone/>
            </a:pPr>
            <a:r>
              <a:rPr lang="en-US" dirty="0">
                <a:latin typeface="Times New Roman" panose="02020603050405020304" pitchFamily="18" charset="0"/>
                <a:cs typeface="Times New Roman" panose="02020603050405020304" pitchFamily="18" charset="0"/>
              </a:rPr>
              <a:t>Regularly inspect plants for signs of thrips damage and presence.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49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DACC-2C96-FF67-B59B-9145DD723601}"/>
              </a:ext>
            </a:extLst>
          </p:cNvPr>
          <p:cNvSpPr>
            <a:spLocks noGrp="1"/>
          </p:cNvSpPr>
          <p:nvPr>
            <p:ph type="title"/>
          </p:nvPr>
        </p:nvSpPr>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kern="1200" dirty="0">
                <a:solidFill>
                  <a:schemeClr val="tx1"/>
                </a:solidFill>
                <a:effectLst/>
                <a:latin typeface="Times New Roman" panose="02020603050405020304" pitchFamily="18" charset="0"/>
                <a:ea typeface="+mj-ea"/>
                <a:cs typeface="Times New Roman" panose="02020603050405020304" pitchFamily="18" charset="0"/>
              </a:rPr>
              <a:t>Cultural Practices</a:t>
            </a:r>
            <a:r>
              <a:rPr lang="en-US" sz="4400" kern="1200" dirty="0">
                <a:solidFill>
                  <a:schemeClr val="tx1"/>
                </a:solidFill>
                <a:effectLst/>
                <a:latin typeface="Times New Roman" panose="02020603050405020304" pitchFamily="18" charset="0"/>
                <a:ea typeface="+mj-ea"/>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0CFE42-766B-F8B4-7250-D056D90CBA31}"/>
              </a:ext>
            </a:extLst>
          </p:cNvPr>
          <p:cNvSpPr>
            <a:spLocks noGrp="1"/>
          </p:cNvSpPr>
          <p:nvPr>
            <p:ph idx="1"/>
          </p:nvPr>
        </p:nvSpPr>
        <p:spPr/>
        <p:txBody>
          <a:bodyPr/>
          <a:lstStyle/>
          <a:p>
            <a:pPr marL="0" indent="0">
              <a:buNone/>
            </a:pPr>
            <a:r>
              <a:rPr lang="en-US" dirty="0">
                <a:latin typeface="Times New Roman" panose="02020603050405020304" pitchFamily="18" charset="0"/>
                <a:ea typeface="+mj-ea"/>
                <a:cs typeface="Times New Roman" panose="02020603050405020304" pitchFamily="18" charset="0"/>
              </a:rPr>
              <a:t>Maintain plant health through proper watering, fertilization, and </a:t>
            </a:r>
          </a:p>
          <a:p>
            <a:pPr marL="0" indent="0">
              <a:buNone/>
            </a:pPr>
            <a:r>
              <a:rPr lang="en-US" dirty="0">
                <a:latin typeface="Times New Roman" panose="02020603050405020304" pitchFamily="18" charset="0"/>
                <a:ea typeface="+mj-ea"/>
                <a:cs typeface="Times New Roman" panose="02020603050405020304" pitchFamily="18" charset="0"/>
              </a:rPr>
              <a:t>pruning to reduce stress and susceptibility to pests.</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76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E6B47-AD67-C6D9-F0F8-714064B78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1527D-C419-B88F-6A5D-283961AA7D7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Biological Control</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8952467D-30CF-0026-9CD6-759AD67301D8}"/>
              </a:ext>
            </a:extLst>
          </p:cNvPr>
          <p:cNvSpPr>
            <a:spLocks noGrp="1"/>
          </p:cNvSpPr>
          <p:nvPr>
            <p:ph idx="1"/>
          </p:nvPr>
        </p:nvSpPr>
        <p:spPr/>
        <p:txBody>
          <a:bodyPr>
            <a:normAutofit/>
          </a:bodyPr>
          <a:lstStyle/>
          <a:p>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Introduce natural predators, such as ladybugs and lacewings, which </a:t>
            </a:r>
          </a:p>
          <a:p>
            <a:pPr marL="0" indent="0">
              <a:buNone/>
            </a:pPr>
            <a:r>
              <a:rPr lang="en-US" dirty="0">
                <a:latin typeface="Times New Roman" panose="02020603050405020304" pitchFamily="18" charset="0"/>
                <a:cs typeface="Times New Roman" panose="02020603050405020304" pitchFamily="18" charset="0"/>
              </a:rPr>
              <a:t>can help keep thrips populations in check.</a:t>
            </a:r>
          </a:p>
        </p:txBody>
      </p:sp>
    </p:spTree>
    <p:extLst>
      <p:ext uri="{BB962C8B-B14F-4D97-AF65-F5344CB8AC3E}">
        <p14:creationId xmlns:p14="http://schemas.microsoft.com/office/powerpoint/2010/main" val="2797934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1072</Words>
  <Application>Microsoft Office PowerPoint</Application>
  <PresentationFormat>Widescreen</PresentationFormat>
  <Paragraphs>58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Rubik</vt:lpstr>
      <vt:lpstr>Times New Roman</vt:lpstr>
      <vt:lpstr>Office Theme</vt:lpstr>
      <vt:lpstr>Whats Eating My Roses</vt:lpstr>
      <vt:lpstr>Chili Thrips  </vt:lpstr>
      <vt:lpstr>Identification</vt:lpstr>
      <vt:lpstr>Host Plants and Damage  </vt:lpstr>
      <vt:lpstr>Lifecycle </vt:lpstr>
      <vt:lpstr>Management Strategies </vt:lpstr>
      <vt:lpstr>Monitoring: </vt:lpstr>
      <vt:lpstr>Cultural Practices: </vt:lpstr>
      <vt:lpstr>Biological Control: </vt:lpstr>
      <vt:lpstr>Chemical Control: </vt:lpstr>
      <vt:lpstr>Rose Rosette Disease</vt:lpstr>
      <vt:lpstr>Compare Normal New Growth on Rose to Diseased Roses</vt:lpstr>
      <vt:lpstr>Symptoms Associated </vt:lpstr>
      <vt:lpstr>Malformation flowers and leaves </vt:lpstr>
      <vt:lpstr>Excessive leaf growth  Excessive thorniness</vt:lpstr>
      <vt:lpstr>Red discoloration,  Lateral shoot elongation, </vt:lpstr>
      <vt:lpstr>Thicker Stem</vt:lpstr>
      <vt:lpstr>Symptoms are variable on different roses. </vt:lpstr>
      <vt:lpstr>Caused by Eriophyid Mites</vt:lpstr>
      <vt:lpstr>Cause:</vt:lpstr>
      <vt:lpstr>Eriophyid Mites</vt:lpstr>
      <vt:lpstr>Management</vt:lpstr>
      <vt:lpstr>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Marlo Wilson</dc:creator>
  <cp:lastModifiedBy>Marlo Wilson</cp:lastModifiedBy>
  <cp:revision>6</cp:revision>
  <dcterms:created xsi:type="dcterms:W3CDTF">2025-09-29T18:20:27Z</dcterms:created>
  <dcterms:modified xsi:type="dcterms:W3CDTF">2025-09-30T19:00:02Z</dcterms:modified>
</cp:coreProperties>
</file>